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60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8" autoAdjust="0"/>
    <p:restoredTop sz="94660" autoAdjust="0"/>
  </p:normalViewPr>
  <p:slideViewPr>
    <p:cSldViewPr snapToGrid="0">
      <p:cViewPr>
        <p:scale>
          <a:sx n="125" d="100"/>
          <a:sy n="125" d="100"/>
        </p:scale>
        <p:origin x="-192" y="4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2018-06-07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2018-06-07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1775460"/>
            <a:ext cx="8581510" cy="4404360"/>
          </a:xfrm>
        </p:spPr>
        <p:txBody>
          <a:bodyPr>
            <a:normAutofit/>
          </a:bodyPr>
          <a:lstStyle/>
          <a:p>
            <a:r>
              <a:rPr lang="lt-LT" sz="2000" dirty="0" smtClean="0">
                <a:latin typeface="+mj-lt"/>
              </a:rPr>
              <a:t>Projekto vertė – 517869 </a:t>
            </a:r>
            <a:r>
              <a:rPr lang="lt-LT" sz="2000" dirty="0" err="1" smtClean="0">
                <a:latin typeface="+mj-lt"/>
              </a:rPr>
              <a:t>Eur</a:t>
            </a:r>
            <a:r>
              <a:rPr lang="lt-LT" sz="2000" dirty="0" smtClean="0">
                <a:latin typeface="+mj-lt"/>
              </a:rPr>
              <a:t> (ES parama – 440189 </a:t>
            </a:r>
            <a:r>
              <a:rPr lang="lt-LT" sz="2000" dirty="0" err="1" smtClean="0">
                <a:latin typeface="+mj-lt"/>
              </a:rPr>
              <a:t>Eur</a:t>
            </a:r>
            <a:r>
              <a:rPr lang="lt-LT" sz="2000" dirty="0" smtClean="0">
                <a:latin typeface="+mj-lt"/>
              </a:rPr>
              <a:t>, valstybės biudžeto lėšos – 38840 </a:t>
            </a:r>
            <a:r>
              <a:rPr lang="lt-LT" sz="2000" dirty="0" err="1" smtClean="0">
                <a:latin typeface="+mj-lt"/>
              </a:rPr>
              <a:t>Eur</a:t>
            </a:r>
            <a:r>
              <a:rPr lang="lt-LT" sz="2000" dirty="0" smtClean="0">
                <a:latin typeface="+mj-lt"/>
              </a:rPr>
              <a:t>, savivaldybės biudžeto lėšos – 38 840 </a:t>
            </a:r>
            <a:r>
              <a:rPr lang="lt-LT" sz="2000" dirty="0" err="1" smtClean="0">
                <a:latin typeface="+mj-lt"/>
              </a:rPr>
              <a:t>Eur</a:t>
            </a:r>
            <a:r>
              <a:rPr lang="lt-LT" sz="2000" dirty="0" smtClean="0">
                <a:latin typeface="+mj-lt"/>
              </a:rPr>
              <a:t>).</a:t>
            </a:r>
          </a:p>
          <a:p>
            <a:r>
              <a:rPr lang="lt-LT" sz="2000" dirty="0" smtClean="0">
                <a:latin typeface="+mj-lt"/>
              </a:rPr>
              <a:t>Projektas finansuojamas </a:t>
            </a:r>
            <a:r>
              <a:rPr lang="lt-LT" sz="2000" dirty="0">
                <a:latin typeface="+mj-lt"/>
              </a:rPr>
              <a:t>iš Europos Regioninės plėtros </a:t>
            </a:r>
            <a:r>
              <a:rPr lang="lt-LT" sz="2000" dirty="0" smtClean="0">
                <a:latin typeface="+mj-lt"/>
              </a:rPr>
              <a:t>fondo, LR valstybės biudžeto, Rokiškio rajono savivaldybės biudžeto lėšų.</a:t>
            </a:r>
          </a:p>
          <a:p>
            <a:r>
              <a:rPr lang="lt-LT" sz="2000" dirty="0">
                <a:latin typeface="+mj-lt"/>
              </a:rPr>
              <a:t>Projekto vykdytojas:  Rokiškio rajono savivaldybės administracija</a:t>
            </a:r>
          </a:p>
          <a:p>
            <a:pPr lvl="0"/>
            <a:r>
              <a:rPr lang="lt-LT" sz="2000" dirty="0">
                <a:solidFill>
                  <a:srgbClr val="FFFFFF"/>
                </a:solidFill>
                <a:latin typeface="+mj-lt"/>
              </a:rPr>
              <a:t>Įgyvendinančioji institucija: Viešoji įstaiga Centrinė projektų valdymo agentūra</a:t>
            </a:r>
          </a:p>
          <a:p>
            <a:endParaRPr lang="lt-LT" dirty="0" smtClean="0">
              <a:latin typeface="+mj-lt"/>
            </a:endParaRPr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6"/>
            <a:ext cx="8916868" cy="1180223"/>
          </a:xfrm>
        </p:spPr>
        <p:txBody>
          <a:bodyPr/>
          <a:lstStyle/>
          <a:p>
            <a:r>
              <a:rPr lang="lt-LT" dirty="0" smtClean="0"/>
              <a:t>Obelių miesto </a:t>
            </a:r>
            <a:r>
              <a:rPr lang="lt-LT" dirty="0"/>
              <a:t>gyvenamosios vietovės atnaujinimas </a:t>
            </a:r>
          </a:p>
        </p:txBody>
      </p:sp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tx2">
                    <a:lumMod val="75000"/>
                  </a:schemeClr>
                </a:solidFill>
              </a:rPr>
              <a:t>Obelių miesto gyvenamosios vietovės atnaujinimas</a:t>
            </a:r>
            <a:endParaRPr lang="en-GB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quarter" idx="10"/>
          </p:nvPr>
        </p:nvSpPr>
        <p:spPr>
          <a:xfrm>
            <a:off x="586741" y="1320799"/>
            <a:ext cx="8717280" cy="466852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lt-LT" sz="2000" b="1" dirty="0"/>
              <a:t>Projekto tikslas </a:t>
            </a:r>
            <a:r>
              <a:rPr lang="lt-LT" sz="2000" b="1" dirty="0" smtClean="0"/>
              <a:t>– prisidėti prie Obelių miesto socialinės ir ekonominės aplinkos kokybės didinimo.</a:t>
            </a:r>
          </a:p>
          <a:p>
            <a:pPr>
              <a:spcBef>
                <a:spcPts val="0"/>
              </a:spcBef>
            </a:pPr>
            <a:endParaRPr lang="lt-LT" sz="2000" b="1" dirty="0"/>
          </a:p>
          <a:p>
            <a:pPr>
              <a:spcBef>
                <a:spcPts val="0"/>
              </a:spcBef>
            </a:pPr>
            <a:r>
              <a:rPr lang="lt-LT" sz="2000" b="1" dirty="0" smtClean="0"/>
              <a:t>Projekto </a:t>
            </a:r>
            <a:r>
              <a:rPr lang="lt-LT" sz="2000" b="1" dirty="0"/>
              <a:t>įgyvendinimo </a:t>
            </a:r>
            <a:r>
              <a:rPr lang="lt-LT" sz="2000" b="1" dirty="0" smtClean="0"/>
              <a:t>metu </a:t>
            </a:r>
            <a:r>
              <a:rPr lang="en-US" sz="2000" b="1" dirty="0" err="1" smtClean="0"/>
              <a:t>numatyta</a:t>
            </a:r>
            <a:r>
              <a:rPr lang="lt-LT" sz="2000" b="1" dirty="0" smtClean="0"/>
              <a:t>: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Rekonstruoti ir naujai paskirčiai pritaikyti pastatą (</a:t>
            </a:r>
            <a:r>
              <a:rPr lang="lt-LT" sz="2000" b="1" dirty="0" err="1" smtClean="0"/>
              <a:t>Unik</a:t>
            </a:r>
            <a:r>
              <a:rPr lang="lt-LT" sz="2000" b="1" dirty="0" smtClean="0"/>
              <a:t>. Nr. 7394-0008-6017), esantį </a:t>
            </a:r>
          </a:p>
          <a:p>
            <a:pPr>
              <a:spcBef>
                <a:spcPts val="0"/>
              </a:spcBef>
            </a:pPr>
            <a:r>
              <a:rPr lang="lt-LT" sz="2000" b="1" dirty="0"/>
              <a:t> </a:t>
            </a:r>
            <a:r>
              <a:rPr lang="lt-LT" sz="2000" b="1" dirty="0" smtClean="0"/>
              <a:t>     J. Jablonskio g. 4, </a:t>
            </a:r>
            <a:r>
              <a:rPr lang="lt-LT" sz="2000" b="1" dirty="0" err="1" smtClean="0"/>
              <a:t>Obeliuose</a:t>
            </a:r>
            <a:r>
              <a:rPr lang="lt-LT" sz="2000" b="1" dirty="0" smtClean="0"/>
              <a:t>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Sutvarkyti teritoriją (</a:t>
            </a:r>
            <a:r>
              <a:rPr lang="lt-LT" sz="2000" b="1" dirty="0" err="1" smtClean="0"/>
              <a:t>Unik</a:t>
            </a:r>
            <a:r>
              <a:rPr lang="lt-LT" sz="2000" b="1" dirty="0" smtClean="0"/>
              <a:t>. Nr. 4400-4403-05190) aplink pastatą;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Įrengti lauko pavėsinę, pėsčiųjų taką, automobilių stovėjimo aikštelę, apšvietimą, mažosios architektūros elementus;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Sutvarkyti želdynus;</a:t>
            </a:r>
            <a:endParaRPr lang="lt-LT" sz="2000" b="1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Įsigyti </a:t>
            </a:r>
            <a:r>
              <a:rPr lang="lt-LT" sz="2000" b="1" dirty="0" smtClean="0"/>
              <a:t>baldus </a:t>
            </a:r>
            <a:r>
              <a:rPr lang="lt-LT" sz="2000" b="1" dirty="0" smtClean="0"/>
              <a:t>rekonstruojamoms patalpoms;</a:t>
            </a:r>
            <a:endParaRPr lang="lt-LT" sz="2000" b="1" dirty="0"/>
          </a:p>
          <a:p>
            <a:pPr>
              <a:spcBef>
                <a:spcPts val="0"/>
              </a:spcBef>
            </a:pPr>
            <a:r>
              <a:rPr lang="lt-LT" sz="2000" b="1" dirty="0"/>
              <a:t>	</a:t>
            </a:r>
            <a:endParaRPr lang="en-GB" sz="2000" b="1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211580"/>
            <a:ext cx="8229600" cy="40176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>
                <a:solidFill>
                  <a:schemeClr val="tx2">
                    <a:lumMod val="75000"/>
                  </a:schemeClr>
                </a:solidFill>
              </a:rPr>
              <a:t>Obelių miesto gyvenamosios vietovės atnaujinimas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>
          <a:xfrm>
            <a:off x="665799" y="1028700"/>
            <a:ext cx="8543925" cy="496824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lt-LT" b="1" dirty="0" smtClean="0"/>
              <a:t>      </a:t>
            </a:r>
          </a:p>
          <a:p>
            <a:pPr algn="just">
              <a:spcBef>
                <a:spcPts val="0"/>
              </a:spcBef>
            </a:pPr>
            <a:endParaRPr lang="lt-LT" sz="2000" b="1" dirty="0"/>
          </a:p>
          <a:p>
            <a:pPr algn="just">
              <a:spcBef>
                <a:spcPts val="0"/>
              </a:spcBef>
            </a:pPr>
            <a:r>
              <a:rPr lang="lt-LT" sz="2000" b="1" dirty="0" smtClean="0"/>
              <a:t>Situacija dėl projekto įgyvendinimo:   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Parengta </a:t>
            </a:r>
            <a:r>
              <a:rPr lang="lt-LT" sz="2000" b="1" dirty="0"/>
              <a:t>projekto parengiamoji dokumentacija.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>
                <a:solidFill>
                  <a:schemeClr val="bg2">
                    <a:lumMod val="50000"/>
                  </a:schemeClr>
                </a:solidFill>
              </a:rPr>
              <a:t>Parengtas techninis projektas: </a:t>
            </a:r>
            <a:r>
              <a:rPr lang="lt-LT" sz="2000" b="1" dirty="0">
                <a:solidFill>
                  <a:schemeClr val="bg2">
                    <a:lumMod val="50000"/>
                  </a:schemeClr>
                </a:solidFill>
              </a:rPr>
              <a:t>„Kitos paskirties pastato J. Jablonskio g. 4, Obeliai, Rokiškio </a:t>
            </a:r>
            <a:r>
              <a:rPr lang="lt-LT" sz="2000" b="1" dirty="0" err="1">
                <a:solidFill>
                  <a:schemeClr val="bg2">
                    <a:lumMod val="50000"/>
                  </a:schemeClr>
                </a:solidFill>
              </a:rPr>
              <a:t>raj</a:t>
            </a:r>
            <a:r>
              <a:rPr lang="lt-LT" sz="2000" b="1" dirty="0">
                <a:solidFill>
                  <a:schemeClr val="bg2">
                    <a:lumMod val="50000"/>
                  </a:schemeClr>
                </a:solidFill>
              </a:rPr>
              <a:t>., rekonstravimo projektas“, projekto Nr. P/6865, bylos laida - 0; </a:t>
            </a:r>
            <a:endParaRPr lang="lt-LT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lt-LT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lt-LT" sz="2000" b="1" dirty="0" smtClean="0">
                <a:solidFill>
                  <a:schemeClr val="bg2">
                    <a:lumMod val="50000"/>
                  </a:schemeClr>
                </a:solidFill>
              </a:rPr>
              <a:t>    2017 m.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Atlikta techninio projekto ekspertizė.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Nupirkti </a:t>
            </a:r>
            <a:r>
              <a:rPr lang="lt-LT" sz="2000" b="1" dirty="0"/>
              <a:t>rangos </a:t>
            </a:r>
            <a:r>
              <a:rPr lang="lt-LT" sz="2000" b="1" dirty="0" smtClean="0"/>
              <a:t>darbai</a:t>
            </a:r>
            <a:r>
              <a:rPr lang="lt-LT" sz="2000" b="1" dirty="0"/>
              <a:t>. </a:t>
            </a:r>
            <a:r>
              <a:rPr lang="lt-LT" sz="2000" b="1" dirty="0" smtClean="0"/>
              <a:t>Statybos </a:t>
            </a:r>
            <a:r>
              <a:rPr lang="lt-LT" sz="2000" b="1" smtClean="0"/>
              <a:t>darbų rangovas  - UAB </a:t>
            </a:r>
            <a:r>
              <a:rPr lang="lt-LT" sz="2000" b="1" dirty="0" smtClean="0"/>
              <a:t>„Virtualūs namai“.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 Statybos techninę priežiūrą atlieka UAB „Panevėžio miestprojektas“.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2018 </a:t>
            </a:r>
            <a:r>
              <a:rPr lang="lt-LT" sz="2000" b="1" dirty="0"/>
              <a:t>metų </a:t>
            </a:r>
            <a:r>
              <a:rPr lang="lt-LT" sz="2000" b="1" dirty="0" smtClean="0"/>
              <a:t>gegužės 8 </a:t>
            </a:r>
            <a:r>
              <a:rPr lang="lt-LT" sz="2000" b="1" dirty="0"/>
              <a:t>d. pasirašyta projekto finansavimo sutartis su įgyvendinančiąja institucija -</a:t>
            </a:r>
            <a:r>
              <a:rPr lang="lt-LT" sz="2000" b="1" dirty="0" smtClean="0"/>
              <a:t> viešąja </a:t>
            </a:r>
            <a:r>
              <a:rPr lang="lt-LT" sz="2000" b="1" dirty="0"/>
              <a:t>įstaiga </a:t>
            </a:r>
            <a:r>
              <a:rPr lang="lt-LT" sz="2000" b="1" dirty="0" smtClean="0"/>
              <a:t>Centrine </a:t>
            </a:r>
            <a:r>
              <a:rPr lang="lt-LT" sz="2000" b="1" dirty="0"/>
              <a:t>projektų valdymo </a:t>
            </a:r>
            <a:r>
              <a:rPr lang="lt-LT" sz="2000" b="1" dirty="0" smtClean="0"/>
              <a:t>agentūra</a:t>
            </a:r>
            <a:r>
              <a:rPr lang="lt-LT" sz="2000" b="1" dirty="0"/>
              <a:t>.</a:t>
            </a:r>
            <a:r>
              <a:rPr lang="lt-LT" sz="2000" b="1" dirty="0" smtClean="0"/>
              <a:t> Centrinė </a:t>
            </a:r>
            <a:r>
              <a:rPr lang="lt-LT" sz="2000" b="1" dirty="0"/>
              <a:t>projektų valdymo agentūra patvirtino mokėjimo prašymų teikimo grafiką ir projekto pirkimų planą</a:t>
            </a:r>
            <a:r>
              <a:rPr lang="lt-LT" sz="2000" b="1" dirty="0" smtClean="0"/>
              <a:t>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Rangos darbai pradėti 2018 m. gegužės 31 d. 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000" b="1" dirty="0" smtClean="0"/>
              <a:t>Projekto </a:t>
            </a:r>
            <a:r>
              <a:rPr lang="lt-LT" sz="2000" b="1" dirty="0"/>
              <a:t>veiklų įgyvendinimo pabaiga – </a:t>
            </a:r>
            <a:r>
              <a:rPr lang="lt-LT" sz="2000" b="1" dirty="0" smtClean="0"/>
              <a:t>2020 liepos </a:t>
            </a:r>
            <a:r>
              <a:rPr lang="lt-LT" sz="2000" b="1" dirty="0"/>
              <a:t>mėn.</a:t>
            </a:r>
            <a:endParaRPr lang="en-US" sz="2000" b="1" dirty="0"/>
          </a:p>
          <a:p>
            <a:endParaRPr lang="lt-LT" sz="2000" b="1" dirty="0" smtClean="0"/>
          </a:p>
          <a:p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419630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249680" y="411480"/>
            <a:ext cx="8008620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sz="1800" b="1" dirty="0">
                <a:solidFill>
                  <a:schemeClr val="tx2">
                    <a:lumMod val="75000"/>
                  </a:schemeClr>
                </a:solidFill>
              </a:rPr>
              <a:t>Obelių miesto </a:t>
            </a:r>
            <a:r>
              <a:rPr lang="lt-LT" sz="2000" b="1" dirty="0">
                <a:solidFill>
                  <a:schemeClr val="tx2">
                    <a:lumMod val="75000"/>
                  </a:schemeClr>
                </a:solidFill>
              </a:rPr>
              <a:t>gyvenamosios vietovės atnaujinimas</a:t>
            </a:r>
            <a:r>
              <a:rPr lang="lt-LT" sz="2000" b="1" dirty="0" smtClean="0"/>
              <a:t>         </a:t>
            </a:r>
            <a:br>
              <a:rPr lang="lt-LT" sz="2000" b="1" dirty="0" smtClean="0"/>
            </a:br>
            <a:r>
              <a:rPr lang="lt-LT" sz="2000" dirty="0" smtClean="0"/>
              <a:t>Foto fiksacija </a:t>
            </a:r>
            <a:r>
              <a:rPr lang="lt-LT" sz="2000" dirty="0"/>
              <a:t>prieš projekto </a:t>
            </a:r>
            <a:r>
              <a:rPr lang="lt-LT" sz="2000" dirty="0" smtClean="0"/>
              <a:t>įgyvendinimą- pastatas „Žalioji“ ir teritorija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sz="2000" dirty="0"/>
              <a:t/>
            </a:r>
            <a:br>
              <a:rPr lang="lt-LT" sz="2000" dirty="0"/>
            </a:br>
            <a:endParaRPr lang="lt-LT" sz="2000" dirty="0"/>
          </a:p>
        </p:txBody>
      </p:sp>
      <p:pic>
        <p:nvPicPr>
          <p:cNvPr id="1029" name="Picture 5" descr="Vietiniai jÄ vadina ObeliÅ³ Å¾aliÄja mokykla / The locals call it the Green school of Obeliai. Obeliai, RokiÅ¡kio raj. #school #woodenschool #abandoned #abandonedhouse #woodenhouses #green #greenhouse #obeliai #rokiÅ¡kiorajonas #lietuvosmedinukai #medinisnamas #medinearchitektura #medinispaveldas #lietuva #lithuania"/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21" b="24621"/>
          <a:stretch>
            <a:fillRect/>
          </a:stretch>
        </p:blipFill>
        <p:spPr bwMode="auto">
          <a:xfrm>
            <a:off x="1546860" y="4237782"/>
            <a:ext cx="7048500" cy="23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Vaizdo rezultatas pagal uÅ¾klausÄ âobeliÅ³ Å½aliojiâ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0" b="1580"/>
          <a:stretch>
            <a:fillRect/>
          </a:stretch>
        </p:blipFill>
        <p:spPr bwMode="auto">
          <a:xfrm>
            <a:off x="1539240" y="1109134"/>
            <a:ext cx="7002780" cy="296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</TotalTime>
  <Words>286</Words>
  <Application>Microsoft Office PowerPoint</Application>
  <PresentationFormat>A4 formatas (210x297 mm)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Fin MIn titulinis</vt:lpstr>
      <vt:lpstr>Teksto skaidrė</vt:lpstr>
      <vt:lpstr>Galtuinė skaidrė</vt:lpstr>
      <vt:lpstr>Obelių miesto gyvenamosios vietovės atnaujinimas </vt:lpstr>
      <vt:lpstr>Obelių miesto gyvenamosios vietovės atnaujinimas</vt:lpstr>
      <vt:lpstr>Obelių miesto gyvenamosios vietovės atnaujinimas</vt:lpstr>
      <vt:lpstr> Obelių miesto gyvenamosios vietovės atnaujinimas          Foto fiksacija prieš projekto įgyvendinimą- pastatas „Žalioji“ ir teritorija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Dovilė Pučinskienė</cp:lastModifiedBy>
  <cp:revision>56</cp:revision>
  <dcterms:created xsi:type="dcterms:W3CDTF">2015-10-26T11:19:59Z</dcterms:created>
  <dcterms:modified xsi:type="dcterms:W3CDTF">2018-06-07T09:02:39Z</dcterms:modified>
</cp:coreProperties>
</file>